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Frank Ruhl Libre" panose="020B0604020202020204" charset="-79"/>
      <p:regular r:id="rId16"/>
      <p:bold r:id="rId17"/>
    </p:embeddedFont>
    <p:embeddedFont>
      <p:font typeface="Frank Ruhl Libre Light" panose="020B0604020202020204" charset="-79"/>
      <p:regular r:id="rId18"/>
      <p:bold r:id="rId19"/>
    </p:embeddedFont>
    <p:embeddedFont>
      <p:font typeface="IBM Plex Sans Condensed" panose="020B0604020202020204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69240" autoAdjust="0"/>
  </p:normalViewPr>
  <p:slideViewPr>
    <p:cSldViewPr snapToGrid="0">
      <p:cViewPr varScale="1">
        <p:scale>
          <a:sx n="98" d="100"/>
          <a:sy n="98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cise3dm.com/assets/images/chennai_service_img/Service_images/FARO_ARM%20scanner.p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exagonmi.com/products/structured-light-scanners/aicon-stereoscan-neo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69265a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69265a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ru-RU" sz="1100" b="0" i="1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Уважаеми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Г-н </a:t>
            </a:r>
            <a:r>
              <a:rPr lang="ru-RU" sz="1100" b="0" i="1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Председател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lang="ru-RU" sz="1100" b="0" i="0" u="none" strike="noStrike" cap="non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ru-RU" sz="1100" b="0" i="1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Уважаеми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1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членове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на </a:t>
            </a:r>
            <a:r>
              <a:rPr lang="ru-RU" sz="1100" b="0" i="1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Държавната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1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изпитна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1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комисия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100" b="0" i="1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Колеги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и гости.</a:t>
            </a:r>
            <a:endParaRPr lang="ru-RU" sz="1100" b="0" i="0" u="none" strike="noStrike" cap="non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ru-RU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Темата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</a:t>
            </a: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дипломна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работа, </a:t>
            </a: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която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ще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Ви </a:t>
            </a: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представя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 3D </a:t>
            </a: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сканираща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система </a:t>
            </a: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със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структурирана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светлина за реконструкция - Scan-y.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Дипломната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работа е </a:t>
            </a: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разработена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под </a:t>
            </a:r>
            <a:r>
              <a:rPr lang="ru-RU" sz="85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ръководството</a:t>
            </a:r>
            <a:r>
              <a:rPr lang="ru-RU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проф. Цунижев.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ru-RU" sz="850" i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c7ff6cecc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c7ff6cecc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Тук е показана техническата реализация на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Scan-y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центърът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контролната платформа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която е Raspberry Pi 3.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управлява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компоненти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генерирането на пространствени данни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Камерата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PiCamera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лентов кабел към специален за нея интерфейс.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Проекторът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 свързан и се подава съдържание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към него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чрез HDMI интерфейс.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памет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се използва MicroSD карта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използва от Raspberry за съхранение и операционната система.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Въртящата платформа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Nema 14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стъпков мотор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драйвър Pololu.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Допълнително за задвижване на стъпковия мотор е необходимо захранване 12V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 могат да се получат от Raspberry и е захранване, което преобразува 220V в 12V.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снимката се вижда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платформата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обекта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разположените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под различен ъгъл проектор и камера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Контролната платформа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 при камерата.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Последната част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захранване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Raspberry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-то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 стъпковия мотор.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Цялата реализация е поставена в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кутия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 покривало, за да може максимално да се намали ефекта от естествената светлина.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7ff6cecc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7ff6cecc_2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Това е диаграмата на класовете реализирани в Scan-y.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Предполагах, че ще се вижда по-добре.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подобна на физическата архитектура.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центъра е клас StructuredLight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–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методи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управляват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функциите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в системата - Калибриране на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проектора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на камерата, стерео калибриране и Сканиране.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всеки от сензорите и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актуаторите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има реализиран отделен клас - Камера, Проектор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Въртяща платформа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реализирани функциите за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заснемане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визуализиране на шаблони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завъртане на платформата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др.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Генерирането на шаблоните е изнесено в отделен клас.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Причината е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използван метод е Gray code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реализирано генериране и на други шаблони като Binary, Phase shift и др.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може се добави избор на друг шаблонкато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единствено трябва да се реализира декодирането.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Последните два класа са Recontruct3D, който декодира шаблоните и генерира пространствените данни и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Клас ProccessPointClouds. Той е помощен клас на Reconstruct3D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обработка на облаци от точки.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единствено методи за записване и четене на .PLY файлове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бъдеще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методи за сливане на облаците от точки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GB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mesh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или </a:t>
            </a:r>
            <a:r>
              <a:rPr lang="en-GB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stl</a:t>
            </a:r>
            <a:endParaRPr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c7ff6ce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c7ff6ce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дясно на изображението са показани стъпките за реализиране на 3D сканираща система и статус на изпълнение на всяка от тях.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Стъпките са разделени на 3 части.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Дефиниране на проекта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–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анализ на приложната област и изискванията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избор на управляващ модул, технологии и сензори и актуатори.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Реализация на системата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–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управление на сензорите и актуаторите,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генериране на шаблоните,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алибриране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реализирано с OpenCV библиотеката, но не работи много добре 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необходим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допълнителен анализ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подобряване.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Затова е отбелязано със звездичка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Функционалността на сканирането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остава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сливането на различните гледни точки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mesh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stl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Има изграден интерфейс - извикват всички дефинирани функционалности.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web базиран потребителски интерфейс –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 е започнато.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Последната част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Тестване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 сложена като отделна по-скоро само за нагледност.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Тестването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по-тясно свързано с реализацията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unit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тестове за създадени методи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софтуерно-хардуерни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тестове, които тестват управлението на хардуерните компоненти.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Това, което не е направено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крайното валидиране на системата, включително Тестове за точност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Възможни бъдещи разширения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са например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комбинирането с друг метод на сканиране, който да компенсира недостатъците на Gray Code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или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комбинацията с Phase shift шаблоните е възможно постигане на точност по-малка от един пиксел.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допълнителна камера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огледално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заснемат зони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заради характера на повърхността не могат да бъдат осветени, когато са видими за първата камерата.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Могат да се добавят и допълнителни обработки на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Морфологично затваряне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което изчиства артефакти от предния фон на изображението и други, които помагат за намаляването на шума.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c7ff6cecc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c7ff6cecc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50" dirty="0">
                <a:latin typeface="Verdana" panose="020B0604030504040204" pitchFamily="34" charset="0"/>
                <a:ea typeface="Verdana" panose="020B0604030504040204" pitchFamily="34" charset="0"/>
              </a:rPr>
              <a:t>Благодаря!</a:t>
            </a:r>
            <a:endParaRPr sz="8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c7b42654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c7b42654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Основната цел на дипломната работа е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да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представи реализиране на 3D скенер със структурирана светлина с цел реконструкция.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изпълнение на тази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задача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формулирани следните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под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задачи -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функционален и технически анализ на приложната област,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разглеждане на принципа за калибриране, използването на шаблони и получаването на дълбочина,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Разглеждане на функциите и проектната реализация на Scan-y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Тестване и настройки на системата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Възможно развитие и подобрения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c7b42654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c7b42654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Първо ще представя две основни дефиниции: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3D </a:t>
            </a:r>
            <a:r>
              <a:rPr lang="ru-RU" sz="85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скенер</a:t>
            </a:r>
            <a:r>
              <a:rPr lang="en-GB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е 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у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стройство, което се използва за сканирането на различни физически обекти от триизмерното пространство и получаването на данни за 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тяхната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геометрия и понякога за цвета в цифров формат.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b="1" dirty="0">
                <a:solidFill>
                  <a:srgbClr val="6B6E81"/>
                </a:solidFill>
                <a:latin typeface="Verdana" panose="020B0604030504040204" pitchFamily="34" charset="0"/>
                <a:ea typeface="Verdana" panose="020B0604030504040204" pitchFamily="34" charset="0"/>
                <a:cs typeface="Frank Ruhl Libre"/>
                <a:sym typeface="Frank Ruhl Libre"/>
              </a:rPr>
              <a:t>Реконструкция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на обект предоставя компютърно четима информация за 3D структурата на обект. Използва се освен с цел преизползване и съхранение на данните, позволява анализирането и създаването на подобрен вариант на сканирания обект.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c7b42654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c7b42654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Скенерите се разделят на два вида.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Контактни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система от рамена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в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ърхът се допира до различни точки на обекта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измерване на ъглите на рамената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създава координатна система от тези точки.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Безконтактните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се разделят да два </a:t>
            </a: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типа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- пасивни и активни.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Пасивни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използват естествената светлина при сканирането на сцената.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съставени от две камери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човешките очи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стереоскопично изображение.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Например при дясното изображение, ако изключим проектора се получава пасивен тип скенер.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Активни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те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се отличават с това, че не зависят от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естествената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светлина, а използват собствен източник като </a:t>
            </a: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лазер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или </a:t>
            </a: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проектор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След малко ще видим как се получават пространствени данни при този тип.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Основното е, че освен източник на светлина, е необходима поне една камера.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Предимствата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–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НЕ 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наранят обекта чрез допир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зависят от наличието или липсата на естествена светлина.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Техен </a:t>
            </a:r>
            <a:r>
              <a:rPr lang="en" sz="85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недостатък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сканиране на движещи се обекти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или динамична сцена.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Това г</a:t>
            </a:r>
            <a:r>
              <a:rPr lang="bg-BG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и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прави идеален метод за нашата цел реконструкция.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Разбира се, има още много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компютърна томография,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излъчване на инфрачервена светлина, </a:t>
            </a:r>
            <a:endParaRPr lang="bg-BG"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които са водещи в своите приложни области.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u="sng" dirty="0">
                <a:solidFill>
                  <a:schemeClr val="hlin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  <a:hlinkClick r:id="rId3"/>
              </a:rPr>
              <a:t>https://www.precise3dm.com/assets/images/chennai_service_img/Service_images/FARO_ARM%20scanner.png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u="sng" dirty="0">
                <a:solidFill>
                  <a:schemeClr val="hlin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  <a:hlinkClick r:id="rId4"/>
              </a:rPr>
              <a:t>https://www.hexagonmi.com/products/structured-light-scanners/aicon-stereoscan-neo</a:t>
            </a:r>
            <a:r>
              <a:rPr lang="en" sz="8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  <a:sym typeface="Times New Roman"/>
              </a:rPr>
              <a:t> </a:t>
            </a:r>
            <a:endParaRPr sz="8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c7b42654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c7b42654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None/>
            </a:pP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	+  </a:t>
            </a:r>
            <a:r>
              <a:rPr lang="en-GB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Scan-y</a:t>
            </a:r>
            <a:endParaRPr lang="bg-BG"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Основна функция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3D системите за сканиране, разбира се,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че всички връщат пространствени данни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 е задължително и зависи основно от избрания метод на сканиране, но и от реализацията, е наличието на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текстура или цвят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Например контактен скенер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Основните видове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интерфейси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няколко.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Хардуерен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– </a:t>
            </a: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интуитивен за потребителя, но за добавяне на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нова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функционалност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нов прототип.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Web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или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настолно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приложение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най-често използваните.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web приложение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необходим единствено браузър и свързаност към мрежата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 идея Scan-y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web приложение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момента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само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команден ред като се извиква желаната функционалност с определените параметри.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Броят оси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намаляват броя необходими сканирания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за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360</a:t>
            </a:r>
            <a:r>
              <a:rPr lang="en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°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резултат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Например на снимката скенера има две оси - 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около центъра и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дна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дава възможност за поглед отгоре.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Реализацията на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Scan-y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 само с една ос</a:t>
            </a: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Процесът на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заснемане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може да бъде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ръчен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или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автоматично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–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ръчното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по-голяма свобода и наблягане на определени места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но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автоматичното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по-малко ангажиращо и намалява възможността за пропуски.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Scan-y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заснемането е автоматично. Потребителят задава параметри като 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код на шаблон, размер на стъпка на завъртане и др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c7ff6cec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c7ff6cec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50" dirty="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Техническите компоненти на един 3D скенер са: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Контролна платформа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която изпълнява управлението на сензорите, актуаторите 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обработката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получените данни.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Камера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се използва за заснемане на сцената, 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Докато източник на светлина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въртящата платформа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оменят сцената, за да може да се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получи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информация за обекта от различните гледни точки.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Памет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е необходима, за да се съхраняват снимките и евентуално генерираните пространствени данни.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Комуникации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 това са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интерфейсите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между платформата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отделните компоненти на система, а също и за потребителския интерфейс.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нефункционални характеристики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като </a:t>
            </a:r>
            <a:r>
              <a:rPr lang="en" sz="850" u="sng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резолюция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u="sng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кадри в секунда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u="sng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точност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50" u="sng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размер на сканирания обекта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др.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c7ff6ce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c7ff6ce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Тук по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визуален начин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 показано как работи заснемането със структурирана светлина.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първото изображение се вижда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разположението на обекта, камерата и проектора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Въпреки, че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проекторът не е камера</a:t>
            </a:r>
            <a:endParaRPr lang="bg-BG"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принципът е много подобен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мерата приема светлината, а проектора я излъчва.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второто изображение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графично е показан този принцип, чрез който се постига един вид стереоскопично сканиране. </a:t>
            </a:r>
            <a:endParaRPr lang="bg-BG"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Отляво какво излъчва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проектора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-&gt;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шаблон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-&gt;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черни и бели райета.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Тук горе е показан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а сцената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по-точно как камерата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вижда. Вижда се, че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обекта е начупен и линиите от шаблона също се начупват.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следващият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слайд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ще видим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принципа на декодиране и получаването на съответствие между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точките C,B и A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Най-отдолу са показани два по-разпространени шаблона –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двоичен, който представлява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множество от изображения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съдържащ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се от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черно-бели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райета</a:t>
            </a: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всяко следващо намаляват ширината си и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увеличават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броя.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Вторият е фазово отместване. То се състоя от три синусоидни шаблона като всеки следващ има отместена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фаза с някаква стойност като например 2pi/3.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c7ff6cec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c7ff6cec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Тук ще видим как тези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множества от изображения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се декодират.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горното изображение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все</a:t>
            </a:r>
            <a:r>
              <a:rPr lang="bg-BG" sz="850" b="1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ки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от редовете е цяло изображение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като е премахната височината за спестяване на място.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&lt;&lt;&lt;&lt;&lt;&lt;&gt;&gt;&gt;&gt;&gt;&gt;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кодирането на 16 пиксела ширина са необходими 4 шаблона.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черното и бялото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 1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ц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 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л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първата колона,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Така кодът в маркирания пиксел се получава 0110.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уникално само колоната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хоризонтални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шаблони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Шаблонът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който разгледахме е Binary шаблон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реализацията на Scan-y е използван Gray code.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Принципът на декодиране е същия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местата, на които е по-вероятно да се получи грешка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места, на които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има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преход между черно и бяло.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Това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предимството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Gray code, преходите са много по-малко.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примерното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сравнение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на долното изображение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Binary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преходите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са 11, а при Gray code са само 7.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Реално Gray code  подобрена версия на Binary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всеки следващ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код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се различава само 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една стойност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спрямо предходния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7ff6cecc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c7ff6cecc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 този слайд е показан процеса на сканиране.</a:t>
            </a:r>
            <a:endParaRPr sz="85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Първата стъпка е генерирането на шаблоните.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Последователно тези шаблони се прожектират и се заснемат от камерата.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Горните стъпки се изпълняват за всички гледни точки.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След това за всяка гледна точка се декодират шаблоните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- вертикалните и хоризонталните. 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 два, защото допълнително се заснемат и обърнати шаблони, които помагат да се </a:t>
            </a:r>
            <a:r>
              <a:rPr lang="bg-BG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потвърди стойността на пиксела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За всяко декодирана точка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намира отместването ѝ спрямо очакваното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като се запазва и информацията за цвета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Накрая се генерира .PLY, които съдържа пространствените данни и е </a:t>
            </a:r>
            <a:r>
              <a:rPr lang="en" sz="85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четим от програми </a:t>
            </a:r>
            <a:r>
              <a:rPr lang="en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като AutoCAD, MeshLab и др.</a:t>
            </a:r>
            <a:endParaRPr lang="bg-BG"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Verdana"/>
              <a:buChar char="●"/>
            </a:pP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Последното е визуализирано изображение на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3D</a:t>
            </a:r>
            <a:r>
              <a:rPr lang="bg-BG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облак от точки с </a:t>
            </a:r>
            <a:r>
              <a:rPr lang="en-GB" sz="8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MeshLab.</a:t>
            </a:r>
            <a:endParaRPr sz="8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1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0" y="1025950"/>
            <a:ext cx="1237200" cy="30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8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2092500"/>
            <a:ext cx="152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2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“</a:t>
            </a:r>
            <a:endParaRPr sz="9600" b="1">
              <a:solidFill>
                <a:schemeClr val="lt2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2/3">
  <p:cSld name="TITLE_AND_BOD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3599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Max space">
  <p:cSld name="TITLE_ONL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604500"/>
            <a:ext cx="8492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●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○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●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○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2417300" y="1233750"/>
            <a:ext cx="4673400" cy="181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Scan-y: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3D сканираща система със структурирана светлина за реконструкция</a:t>
            </a:r>
            <a:endParaRPr sz="2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13"/>
          <p:cNvGrpSpPr/>
          <p:nvPr/>
        </p:nvGrpSpPr>
        <p:grpSpPr>
          <a:xfrm>
            <a:off x="570333" y="2029522"/>
            <a:ext cx="826516" cy="648276"/>
            <a:chOff x="5247525" y="3007275"/>
            <a:chExt cx="517575" cy="384825"/>
          </a:xfrm>
        </p:grpSpPr>
        <p:sp>
          <p:nvSpPr>
            <p:cNvPr id="74" name="Google Shape;74;p1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3"/>
          <p:cNvSpPr txBox="1"/>
          <p:nvPr/>
        </p:nvSpPr>
        <p:spPr>
          <a:xfrm>
            <a:off x="4485500" y="3575700"/>
            <a:ext cx="334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Научен ръководител: </a:t>
            </a:r>
            <a:b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проф. д-р Васил Георгиев Цунижев</a:t>
            </a:r>
            <a:endParaRPr b="1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11480" y="3308100"/>
            <a:ext cx="450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             Дипломант:  </a:t>
            </a:r>
            <a:r>
              <a:rPr lang="en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Елица Емилова Венчова</a:t>
            </a:r>
            <a:endParaRPr b="1">
              <a:solidFill>
                <a:schemeClr val="accen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         Специалност:   </a:t>
            </a:r>
            <a:r>
              <a:rPr lang="en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Вградени системи</a:t>
            </a:r>
            <a:endParaRPr b="1">
              <a:solidFill>
                <a:schemeClr val="accen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Факултетен номер:  </a:t>
            </a:r>
            <a:r>
              <a:rPr lang="en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25992</a:t>
            </a:r>
            <a:endParaRPr b="1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5206700" y="4139400"/>
            <a:ext cx="26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София, 2022г.</a:t>
            </a:r>
            <a:endParaRPr>
              <a:solidFill>
                <a:schemeClr val="accen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2203704" y="76150"/>
            <a:ext cx="5721150" cy="12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Техническа реализация</a:t>
            </a:r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900" y="89713"/>
            <a:ext cx="4265825" cy="2187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22"/>
          <p:cNvGrpSpPr/>
          <p:nvPr/>
        </p:nvGrpSpPr>
        <p:grpSpPr>
          <a:xfrm>
            <a:off x="754781" y="2335024"/>
            <a:ext cx="548681" cy="408838"/>
            <a:chOff x="5247525" y="3007275"/>
            <a:chExt cx="517575" cy="384825"/>
          </a:xfrm>
        </p:grpSpPr>
        <p:sp>
          <p:nvSpPr>
            <p:cNvPr id="238" name="Google Shape;238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0" name="Google Shape;2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87" y="2463000"/>
            <a:ext cx="3282150" cy="24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>
            <a:spLocks noGrp="1"/>
          </p:cNvSpPr>
          <p:nvPr>
            <p:ph type="body" idx="1"/>
          </p:nvPr>
        </p:nvSpPr>
        <p:spPr>
          <a:xfrm>
            <a:off x="2052850" y="2617125"/>
            <a:ext cx="3015300" cy="13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Контролна платформа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Камера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Проектор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5792166" y="1388825"/>
            <a:ext cx="2247962" cy="109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</a:pPr>
            <a:r>
              <a:rPr lang="en" sz="2000" dirty="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Памет</a:t>
            </a:r>
            <a:endParaRPr sz="2000" dirty="0">
              <a:solidFill>
                <a:schemeClr val="dk2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400"/>
              <a:buFont typeface="Frank Ruhl Libre Light"/>
              <a:buChar char="◎"/>
            </a:pPr>
            <a:r>
              <a:rPr lang="en" sz="2000" dirty="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Платформата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Диаграма на класовете</a:t>
            </a:r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t="3044" r="4187"/>
          <a:stretch/>
        </p:blipFill>
        <p:spPr>
          <a:xfrm>
            <a:off x="1970775" y="341575"/>
            <a:ext cx="6821274" cy="432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3"/>
          <p:cNvGrpSpPr/>
          <p:nvPr/>
        </p:nvGrpSpPr>
        <p:grpSpPr>
          <a:xfrm>
            <a:off x="754781" y="2335024"/>
            <a:ext cx="548681" cy="408838"/>
            <a:chOff x="5247525" y="3007275"/>
            <a:chExt cx="517575" cy="384825"/>
          </a:xfrm>
        </p:grpSpPr>
        <p:sp>
          <p:nvSpPr>
            <p:cNvPr id="251" name="Google Shape;251;p2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Статус и бъдещо развитие</a:t>
            </a:r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59" name="Google Shape;2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175" y="833138"/>
            <a:ext cx="4446400" cy="347713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>
            <a:spLocks noGrp="1"/>
          </p:cNvSpPr>
          <p:nvPr>
            <p:ph type="body" idx="1"/>
          </p:nvPr>
        </p:nvSpPr>
        <p:spPr>
          <a:xfrm>
            <a:off x="1946975" y="1026000"/>
            <a:ext cx="2447100" cy="28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Web интерфейс</a:t>
            </a:r>
            <a:endParaRPr sz="140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Сливане на гледните точки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——</a:t>
            </a:r>
            <a:endParaRPr sz="140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Комбиниране с друг метод на сканиране</a:t>
            </a:r>
            <a:endParaRPr sz="1400"/>
          </a:p>
          <a:p>
            <a:pPr marL="914400" lvl="1" indent="-285750" algn="l" rtl="0">
              <a:spcBef>
                <a:spcPts val="800"/>
              </a:spcBef>
              <a:spcAft>
                <a:spcPts val="0"/>
              </a:spcAft>
              <a:buSzPts val="900"/>
              <a:buChar char="◎"/>
            </a:pPr>
            <a:r>
              <a:rPr lang="en" sz="1400"/>
              <a:t>Phase shift</a:t>
            </a:r>
            <a:endParaRPr sz="140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Допълнителна камера</a:t>
            </a:r>
            <a:endParaRPr sz="1400"/>
          </a:p>
          <a:p>
            <a:pPr marL="457200" lvl="0" indent="-317500" algn="l" rtl="0">
              <a:spcBef>
                <a:spcPts val="800"/>
              </a:spcBef>
              <a:spcAft>
                <a:spcPts val="800"/>
              </a:spcAft>
              <a:buSzPts val="1400"/>
              <a:buChar char="◎"/>
            </a:pPr>
            <a:r>
              <a:rPr lang="en" sz="1400"/>
              <a:t>Морфологично затваряне</a:t>
            </a:r>
            <a:endParaRPr/>
          </a:p>
        </p:txBody>
      </p:sp>
      <p:grpSp>
        <p:nvGrpSpPr>
          <p:cNvPr id="261" name="Google Shape;261;p24"/>
          <p:cNvGrpSpPr/>
          <p:nvPr/>
        </p:nvGrpSpPr>
        <p:grpSpPr>
          <a:xfrm>
            <a:off x="837019" y="2336769"/>
            <a:ext cx="384757" cy="469866"/>
            <a:chOff x="6718575" y="2318625"/>
            <a:chExt cx="256950" cy="407375"/>
          </a:xfrm>
        </p:grpSpPr>
        <p:sp>
          <p:nvSpPr>
            <p:cNvPr id="262" name="Google Shape;262;p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>
            <a:spLocks noGrp="1"/>
          </p:cNvSpPr>
          <p:nvPr>
            <p:ph type="ctrTitle" idx="4294967295"/>
          </p:nvPr>
        </p:nvSpPr>
        <p:spPr>
          <a:xfrm>
            <a:off x="3715325" y="1881250"/>
            <a:ext cx="5002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БЛАГОДАРЯ!</a:t>
            </a:r>
            <a:endParaRPr sz="6000">
              <a:solidFill>
                <a:schemeClr val="accent4"/>
              </a:solidFill>
            </a:endParaRPr>
          </a:p>
        </p:txBody>
      </p:sp>
      <p:grpSp>
        <p:nvGrpSpPr>
          <p:cNvPr id="275" name="Google Shape;275;p25"/>
          <p:cNvGrpSpPr/>
          <p:nvPr/>
        </p:nvGrpSpPr>
        <p:grpSpPr>
          <a:xfrm>
            <a:off x="1291544" y="1123522"/>
            <a:ext cx="1840997" cy="1840987"/>
            <a:chOff x="6643075" y="3664250"/>
            <a:chExt cx="407950" cy="407975"/>
          </a:xfrm>
        </p:grpSpPr>
        <p:sp>
          <p:nvSpPr>
            <p:cNvPr id="276" name="Google Shape;276;p25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5"/>
          <p:cNvGrpSpPr/>
          <p:nvPr/>
        </p:nvGrpSpPr>
        <p:grpSpPr>
          <a:xfrm rot="-587347">
            <a:off x="1183544" y="3204300"/>
            <a:ext cx="756889" cy="756846"/>
            <a:chOff x="576250" y="4319400"/>
            <a:chExt cx="442075" cy="442050"/>
          </a:xfrm>
        </p:grpSpPr>
        <p:sp>
          <p:nvSpPr>
            <p:cNvPr id="279" name="Google Shape;279;p2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5"/>
          <p:cNvSpPr/>
          <p:nvPr/>
        </p:nvSpPr>
        <p:spPr>
          <a:xfrm>
            <a:off x="851504" y="1548807"/>
            <a:ext cx="287750" cy="2747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/>
          <p:nvPr/>
        </p:nvSpPr>
        <p:spPr>
          <a:xfrm rot="2697479">
            <a:off x="2747802" y="2955516"/>
            <a:ext cx="436838" cy="4171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3093385" y="2717391"/>
            <a:ext cx="174983" cy="1671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"/>
          <p:cNvSpPr/>
          <p:nvPr/>
        </p:nvSpPr>
        <p:spPr>
          <a:xfrm rot="1280255">
            <a:off x="652129" y="2377597"/>
            <a:ext cx="174931" cy="1671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Задачи</a:t>
            </a: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4725000" cy="26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Функционален и технологичен анализ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Калибриране, шаблони и дълбочина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Функции на Scan-y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Проектиране на Scan-y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Настройки и тестове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Възможно развитие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7" name="Google Shape;87;p14"/>
          <p:cNvGrpSpPr/>
          <p:nvPr/>
        </p:nvGrpSpPr>
        <p:grpSpPr>
          <a:xfrm>
            <a:off x="687906" y="2201651"/>
            <a:ext cx="548696" cy="499018"/>
            <a:chOff x="2594050" y="1631825"/>
            <a:chExt cx="439625" cy="439625"/>
          </a:xfrm>
        </p:grpSpPr>
        <p:sp>
          <p:nvSpPr>
            <p:cNvPr id="88" name="Google Shape;88;p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651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rank Ruhl Libre"/>
                <a:ea typeface="Frank Ruhl Libre"/>
                <a:cs typeface="Frank Ruhl Libre"/>
                <a:sym typeface="Frank Ruhl Libre"/>
              </a:rPr>
              <a:t>3D скенер</a:t>
            </a:r>
            <a:endParaRPr b="1"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Устройство, което се използва за сканиране на физически обекти и получаването на цифрови данни за тяхната геометрия и понякога за цвета.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Дефиниции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2"/>
          </p:nvPr>
        </p:nvSpPr>
        <p:spPr>
          <a:xfrm>
            <a:off x="5061150" y="1026000"/>
            <a:ext cx="2651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rank Ruhl Libre"/>
                <a:ea typeface="Frank Ruhl Libre"/>
                <a:cs typeface="Frank Ruhl Libre"/>
                <a:sym typeface="Frank Ruhl Libre"/>
              </a:rPr>
              <a:t>Реконструкция</a:t>
            </a:r>
            <a:endParaRPr b="1"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Предоставя компютърно четима информация за 3D структурата на обект. Освен за преизползване и съхранение, позволява анализиране и създаване на подобрен вариант на сканирания обект.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687906" y="2319019"/>
            <a:ext cx="548694" cy="505379"/>
            <a:chOff x="1934025" y="1001650"/>
            <a:chExt cx="415300" cy="355600"/>
          </a:xfrm>
        </p:grpSpPr>
        <p:sp>
          <p:nvSpPr>
            <p:cNvPr id="101" name="Google Shape;101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651400" cy="3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Frank Ruhl Libre"/>
                <a:ea typeface="Frank Ruhl Libre"/>
                <a:cs typeface="Frank Ruhl Libre"/>
                <a:sym typeface="Frank Ruhl Libre"/>
              </a:rPr>
              <a:t>Контактни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5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Видове сканери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5061150" y="1026000"/>
            <a:ext cx="2651400" cy="2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Frank Ruhl Libre"/>
                <a:ea typeface="Frank Ruhl Libre"/>
                <a:cs typeface="Frank Ruhl Libre"/>
                <a:sym typeface="Frank Ruhl Libre"/>
              </a:rPr>
              <a:t>Безконтактни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4834775" y="1396800"/>
            <a:ext cx="30000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Пасивни</a:t>
            </a:r>
            <a:endParaRPr sz="1800">
              <a:solidFill>
                <a:schemeClr val="dk2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Активни</a:t>
            </a:r>
            <a:endParaRPr sz="1800">
              <a:solidFill>
                <a:schemeClr val="dk2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l="16523" t="6019" r="10135" b="10612"/>
          <a:stretch/>
        </p:blipFill>
        <p:spPr>
          <a:xfrm>
            <a:off x="2183375" y="1611600"/>
            <a:ext cx="1867125" cy="212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6"/>
          <p:cNvGrpSpPr/>
          <p:nvPr/>
        </p:nvGrpSpPr>
        <p:grpSpPr>
          <a:xfrm>
            <a:off x="687906" y="2278898"/>
            <a:ext cx="548684" cy="585594"/>
            <a:chOff x="4630125" y="278900"/>
            <a:chExt cx="400675" cy="456675"/>
          </a:xfrm>
        </p:grpSpPr>
        <p:sp>
          <p:nvSpPr>
            <p:cNvPr id="116" name="Google Shape;116;p1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l="13465" r="16585"/>
          <a:stretch/>
        </p:blipFill>
        <p:spPr>
          <a:xfrm>
            <a:off x="4736300" y="2255100"/>
            <a:ext cx="2571750" cy="19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4725000" cy="26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Пространствени данни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Текстура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Потребителски интерфейс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Ръчно/автоматично заснемане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Оси на сканиране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28" name="Google Shape;128;p17"/>
          <p:cNvGrpSpPr/>
          <p:nvPr/>
        </p:nvGrpSpPr>
        <p:grpSpPr>
          <a:xfrm>
            <a:off x="687905" y="2256391"/>
            <a:ext cx="548691" cy="630617"/>
            <a:chOff x="2583100" y="2973775"/>
            <a:chExt cx="461550" cy="437200"/>
          </a:xfrm>
        </p:grpSpPr>
        <p:sp>
          <p:nvSpPr>
            <p:cNvPr id="129" name="Google Shape;129;p1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l="8812" t="29860" r="2793" b="2794"/>
          <a:stretch/>
        </p:blipFill>
        <p:spPr>
          <a:xfrm>
            <a:off x="4817850" y="3212125"/>
            <a:ext cx="3248925" cy="16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0" y="2386988"/>
            <a:ext cx="6734649" cy="3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Технологичен анализ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4725000" cy="31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Контролна платформа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Камера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Източник на светлина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Задвижване на платформата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Памет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Комуникации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Нефункционални характеристики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687909" y="2256391"/>
            <a:ext cx="548694" cy="63061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Структурирана светлина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2191200" y="873600"/>
            <a:ext cx="4725000" cy="49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Прожектиране и заснемане на шаблони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755053" y="2256404"/>
            <a:ext cx="548693" cy="630599"/>
            <a:chOff x="596350" y="929175"/>
            <a:chExt cx="407950" cy="497475"/>
          </a:xfrm>
        </p:grpSpPr>
        <p:sp>
          <p:nvSpPr>
            <p:cNvPr id="149" name="Google Shape;14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800" y="1217075"/>
            <a:ext cx="6182812" cy="23185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2032800" y="3630175"/>
            <a:ext cx="1716900" cy="49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◎"/>
            </a:pPr>
            <a:r>
              <a:rPr lang="en" sz="1500"/>
              <a:t>Двоичен</a:t>
            </a:r>
            <a:endParaRPr sz="15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500"/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54126"/>
          <a:stretch/>
        </p:blipFill>
        <p:spPr>
          <a:xfrm>
            <a:off x="2032800" y="3921975"/>
            <a:ext cx="3506775" cy="5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b="55347"/>
          <a:stretch/>
        </p:blipFill>
        <p:spPr>
          <a:xfrm>
            <a:off x="5605725" y="3860338"/>
            <a:ext cx="2967157" cy="6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5605725" y="3577875"/>
            <a:ext cx="2787600" cy="3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800"/>
              </a:spcAft>
              <a:buSzPts val="900"/>
              <a:buChar char="◎"/>
            </a:pPr>
            <a:r>
              <a:rPr lang="bg-BG" sz="1500" dirty="0"/>
              <a:t>Фазово отместване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88700" y="1026000"/>
            <a:ext cx="1481400" cy="6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Декодиране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975" y="681650"/>
            <a:ext cx="4590799" cy="24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0"/>
          <p:cNvGrpSpPr/>
          <p:nvPr/>
        </p:nvGrpSpPr>
        <p:grpSpPr>
          <a:xfrm>
            <a:off x="754981" y="2256259"/>
            <a:ext cx="548693" cy="630581"/>
            <a:chOff x="3951850" y="2985350"/>
            <a:chExt cx="407950" cy="416500"/>
          </a:xfrm>
        </p:grpSpPr>
        <p:sp>
          <p:nvSpPr>
            <p:cNvPr id="170" name="Google Shape;170;p2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20"/>
          <p:cNvSpPr txBox="1"/>
          <p:nvPr/>
        </p:nvSpPr>
        <p:spPr>
          <a:xfrm>
            <a:off x="3348350" y="3184450"/>
            <a:ext cx="449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Да се оцветят 0-лите и 1-ците.</a:t>
            </a:r>
            <a:endParaRPr sz="1500">
              <a:solidFill>
                <a:srgbClr val="FF0000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pic>
        <p:nvPicPr>
          <p:cNvPr id="1026" name="Picture 2" descr="https://lh4.googleusercontent.com/121ZCNhLJlxIPdgtuvtHxwMYn2S_0WHAUGmVe1pFzvBykUZoK1rx4s2D0raEzWscYcZfu5SaP0gvggJNnE1ilw3Ifh24ZgWeR193ERrAaKNRFnjeHjwL6sYFbIwtCbNE6nrgH9nw2goe99vTTNWBMA">
            <a:extLst>
              <a:ext uri="{FF2B5EF4-FFF2-40B4-BE49-F238E27FC236}">
                <a16:creationId xmlns:a16="http://schemas.microsoft.com/office/drawing/2014/main" id="{9460C0CB-7B74-435D-98EF-A6E5F715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62" y="3306450"/>
            <a:ext cx="8249845" cy="12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229500" y="1055600"/>
            <a:ext cx="1481400" cy="8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Процес на сканиране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1" name="Google Shape;181;p21"/>
          <p:cNvGrpSpPr/>
          <p:nvPr/>
        </p:nvGrpSpPr>
        <p:grpSpPr>
          <a:xfrm>
            <a:off x="754968" y="2334927"/>
            <a:ext cx="548691" cy="408826"/>
            <a:chOff x="3927500" y="301425"/>
            <a:chExt cx="461550" cy="411625"/>
          </a:xfrm>
        </p:grpSpPr>
        <p:sp>
          <p:nvSpPr>
            <p:cNvPr id="182" name="Google Shape;182;p2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644" y="2947550"/>
            <a:ext cx="1481400" cy="1289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4">
            <a:alphaModFix/>
          </a:blip>
          <a:srcRect r="57463"/>
          <a:stretch/>
        </p:blipFill>
        <p:spPr>
          <a:xfrm>
            <a:off x="4037850" y="2362750"/>
            <a:ext cx="1315700" cy="1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3917" y="845324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D9D9D9">
                <a:alpha val="93000"/>
              </a:srgbClr>
            </a:outerShdw>
          </a:effectLst>
        </p:spPr>
      </p:pic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9124" y="972885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D9D9D9">
                <a:alpha val="93000"/>
              </a:srgbClr>
            </a:outerShdw>
          </a:effectLst>
        </p:spPr>
      </p:pic>
      <p:pic>
        <p:nvPicPr>
          <p:cNvPr id="213" name="Google Shape;21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0625" y="1093693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D9D9D9">
                <a:alpha val="93000"/>
              </a:srgbClr>
            </a:outerShdw>
          </a:effectLst>
        </p:spPr>
      </p:pic>
      <p:pic>
        <p:nvPicPr>
          <p:cNvPr id="214" name="Google Shape;21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6110" y="1246300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D9D9D9">
                <a:alpha val="93000"/>
              </a:srgbClr>
            </a:outerShdw>
          </a:effectLst>
        </p:spPr>
      </p:pic>
      <p:pic>
        <p:nvPicPr>
          <p:cNvPr id="215" name="Google Shape;21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3173" y="1443103"/>
            <a:ext cx="1196991" cy="5770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3000"/>
              </a:srgbClr>
            </a:outerShdw>
          </a:effectLst>
        </p:spPr>
      </p:pic>
      <p:pic>
        <p:nvPicPr>
          <p:cNvPr id="216" name="Google Shape;21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4291" y="797200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17" name="Google Shape;217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8329" y="942110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18" name="Google Shape;21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2946" y="1093693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19" name="Google Shape;219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46382" y="1246305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0" name="Google Shape;220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72644" y="1339899"/>
            <a:ext cx="1196976" cy="5770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1" name="Google Shape;221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68200" y="3577246"/>
            <a:ext cx="1197864" cy="57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2" name="Google Shape;222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41455" y="3769696"/>
            <a:ext cx="1197864" cy="57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3" name="Google Shape;223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04350" y="2675025"/>
            <a:ext cx="1197864" cy="57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pic>
        <p:nvPicPr>
          <p:cNvPr id="224" name="Google Shape;224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60655" y="2915488"/>
            <a:ext cx="1197864" cy="57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90000"/>
              </a:srgbClr>
            </a:outerShdw>
          </a:effectLst>
        </p:spPr>
      </p:pic>
      <p:sp>
        <p:nvSpPr>
          <p:cNvPr id="225" name="Google Shape;225;p21"/>
          <p:cNvSpPr/>
          <p:nvPr/>
        </p:nvSpPr>
        <p:spPr>
          <a:xfrm>
            <a:off x="4018043" y="1260100"/>
            <a:ext cx="457200" cy="18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6355850" y="2035200"/>
            <a:ext cx="1830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5421225" y="3340300"/>
            <a:ext cx="457200" cy="183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3512975" y="3340300"/>
            <a:ext cx="457200" cy="183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96763" y="3903875"/>
            <a:ext cx="1197864" cy="57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B6E81"/>
      </a:dk2>
      <a:lt2>
        <a:srgbClr val="D9DCE6"/>
      </a:lt2>
      <a:accent1>
        <a:srgbClr val="1D3E7C"/>
      </a:accent1>
      <a:accent2>
        <a:srgbClr val="5A7EC2"/>
      </a:accent2>
      <a:accent3>
        <a:srgbClr val="A3D4F3"/>
      </a:accent3>
      <a:accent4>
        <a:srgbClr val="FDF6DA"/>
      </a:accent4>
      <a:accent5>
        <a:srgbClr val="FAE388"/>
      </a:accent5>
      <a:accent6>
        <a:srgbClr val="F8C03E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2025</Words>
  <Application>Microsoft Office PowerPoint</Application>
  <PresentationFormat>On-screen Show (16:9)</PresentationFormat>
  <Paragraphs>240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IBM Plex Sans Condensed</vt:lpstr>
      <vt:lpstr>Frank Ruhl Libre</vt:lpstr>
      <vt:lpstr>Arial</vt:lpstr>
      <vt:lpstr>Verdana</vt:lpstr>
      <vt:lpstr>Times New Roman</vt:lpstr>
      <vt:lpstr>Frank Ruhl Libre Light</vt:lpstr>
      <vt:lpstr>Octavia template</vt:lpstr>
      <vt:lpstr>Scan-y:  3D сканираща система със структурирана светлина за реконструкция </vt:lpstr>
      <vt:lpstr>Задачи</vt:lpstr>
      <vt:lpstr>Дефиниции</vt:lpstr>
      <vt:lpstr>Видове сканери</vt:lpstr>
      <vt:lpstr>Функции</vt:lpstr>
      <vt:lpstr>Технологичен анализ</vt:lpstr>
      <vt:lpstr>Структурирана светлина</vt:lpstr>
      <vt:lpstr>Декодиране</vt:lpstr>
      <vt:lpstr>Процес на сканиране</vt:lpstr>
      <vt:lpstr>Техническа реализация</vt:lpstr>
      <vt:lpstr>Диаграма на класовете</vt:lpstr>
      <vt:lpstr>Статус и бъдещо развитие</vt:lpstr>
      <vt:lpstr>БЛАГОДАРЯ!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Scan-y:  3D сканираща система със структурирана светлина за реконструкция </dc:title>
  <cp:lastModifiedBy>Elitsa Venchova</cp:lastModifiedBy>
  <cp:revision>43</cp:revision>
  <dcterms:modified xsi:type="dcterms:W3CDTF">2022-07-15T10:30:16Z</dcterms:modified>
</cp:coreProperties>
</file>